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35" r:id="rId2"/>
  </p:sldMasterIdLst>
  <p:sldIdLst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" y="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4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78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38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1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24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22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30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32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23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0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9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716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51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7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064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40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430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08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032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9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3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6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9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0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34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2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F816-37E1-40DD-BD04-9F951D726EA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3BA429-5B63-4D0B-9CFD-18E97BD44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9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#/document/12176080/entry/0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1674"/>
            <a:ext cx="8596668" cy="3602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401782"/>
            <a:ext cx="10002982" cy="5846617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endParaRPr lang="ru-RU" sz="3200" b="1" dirty="0" smtClean="0">
              <a:solidFill>
                <a:srgbClr val="54A021">
                  <a:lumMod val="75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endParaRPr lang="ru-RU" sz="4000" b="1" dirty="0" smtClean="0">
              <a:solidFill>
                <a:srgbClr val="54A021">
                  <a:lumMod val="75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4000" b="1" dirty="0" smtClean="0">
                <a:solidFill>
                  <a:srgbClr val="54A021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Организация </a:t>
            </a:r>
            <a:r>
              <a:rPr lang="ru-RU" sz="4000" b="1" dirty="0">
                <a:solidFill>
                  <a:srgbClr val="54A021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летнего отдыха в пришкольных лагерях: проблемы и новые перспективы </a:t>
            </a: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endParaRPr lang="ru-RU" sz="3600" b="1" i="1" dirty="0" smtClean="0">
              <a:solidFill>
                <a:srgbClr val="54A021">
                  <a:lumMod val="75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endParaRPr lang="ru-RU" sz="3600" b="1" i="1" dirty="0" smtClean="0">
              <a:solidFill>
                <a:srgbClr val="54A021">
                  <a:lumMod val="75000"/>
                </a:srgbClr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800" b="1" i="1" dirty="0">
                <a:solidFill>
                  <a:srgbClr val="54A021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Фурсова Лариса Валерьевна - </a:t>
            </a:r>
            <a:r>
              <a:rPr lang="ru-RU" sz="2800" i="1" dirty="0" smtClean="0">
                <a:solidFill>
                  <a:srgbClr val="54A021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преподаватель </a:t>
            </a:r>
            <a:r>
              <a:rPr lang="ru-RU" sz="2800" i="1" dirty="0">
                <a:solidFill>
                  <a:srgbClr val="54A021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кафедры психологии и педагогики Института развития образования Липецкой области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13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6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5617"/>
            <a:ext cx="9222040" cy="5325745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генеральный </a:t>
            </a:r>
            <a:r>
              <a:rPr lang="ru-RU" sz="2400" b="1" dirty="0">
                <a:solidFill>
                  <a:schemeClr val="tx1"/>
                </a:solidFill>
              </a:rPr>
              <a:t>план территории, к которому прилагаются: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а) план эвакуации детей на случай пожара;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б) схемы связи с ближайшим территориальным медицинским учреждением и органом МЧС, водопроводной и канализационной сетей, теплотрасс отопления и горячего водоснабжения, наружной электросети;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в) проект </a:t>
            </a:r>
            <a:r>
              <a:rPr lang="ru-RU" sz="2400" b="1" dirty="0" err="1">
                <a:solidFill>
                  <a:srgbClr val="0070C0"/>
                </a:solidFill>
              </a:rPr>
              <a:t>молниезащиты</a:t>
            </a:r>
            <a:r>
              <a:rPr lang="ru-RU" sz="2400" b="1" dirty="0">
                <a:solidFill>
                  <a:srgbClr val="0070C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журналы </a:t>
            </a:r>
            <a:r>
              <a:rPr lang="ru-RU" sz="2400" b="1" dirty="0">
                <a:solidFill>
                  <a:schemeClr val="tx1"/>
                </a:solidFill>
              </a:rPr>
              <a:t>проведения инструктажей по технике безопасности, профилактике травматизма и предупреждению несчастных случаев;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заключение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 готовности к открытию с приложением всех актов проверок (зданий, систем, механизмов, сооружений, устройств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4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СанПиН 2.4.4.2599-10 «Гигиенические требования к устройству, содержанию и организации режима в 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оздоровительных учреждениях с дневным пребыванием детей в период каникул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» (утверждены </a:t>
            </a:r>
            <a:r>
              <a:rPr lang="ru-RU" sz="2800" b="1" u="sng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2"/>
              </a:rPr>
              <a:t>Постановлением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 Главного государственного санитарного врача РФ от 19 апреля 2010 г. №25).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58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33333"/>
                </a:solidFill>
                <a:latin typeface="Arial"/>
                <a:ea typeface="Times New Roman"/>
              </a:rPr>
              <a:t>Федеральный закон </a:t>
            </a:r>
            <a:r>
              <a:rPr lang="ru-RU" sz="3200" dirty="0">
                <a:solidFill>
                  <a:srgbClr val="333333"/>
                </a:solidFill>
                <a:latin typeface="Arial"/>
                <a:ea typeface="Times New Roman"/>
              </a:rPr>
              <a:t>от 28.12.2016 N 465-ФЗ "О внесении изменений в отдельные законодательные акты Российской Федерации в части совершенствования государственного регулирования организации отдыха и оздоровления детей"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27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9" y="609599"/>
            <a:ext cx="9382539" cy="1656523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2700" dirty="0">
                <a:solidFill>
                  <a:srgbClr val="2C126E"/>
                </a:solidFill>
                <a:ea typeface="+mn-ea"/>
                <a:cs typeface="+mn-cs"/>
              </a:rPr>
              <a:t>Постановление Главного государственного санитарного врача РФ от 22.03.2017 N 38 "О внесении изменений в </a:t>
            </a:r>
            <a:r>
              <a:rPr lang="ru-RU" sz="2700" b="1" dirty="0">
                <a:solidFill>
                  <a:srgbClr val="2C126E"/>
                </a:solidFill>
                <a:ea typeface="+mn-ea"/>
                <a:cs typeface="+mn-cs"/>
              </a:rPr>
              <a:t>СанПиН 2.4.4.2599-10</a:t>
            </a:r>
            <a:r>
              <a:rPr lang="ru-RU" sz="2700" dirty="0">
                <a:solidFill>
                  <a:srgbClr val="2C126E"/>
                </a:solidFill>
                <a:ea typeface="+mn-ea"/>
                <a:cs typeface="+mn-cs"/>
              </a:rPr>
              <a:t>, СанПиН 2.4.4.3155-13, СанПиН 2.4.4.3048-13, СанПиН 2.4.2.2842-11"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65513"/>
            <a:ext cx="9241918" cy="3675849"/>
          </a:xfrm>
        </p:spPr>
        <p:txBody>
          <a:bodyPr>
            <a:normAutofit/>
          </a:bodyPr>
          <a:lstStyle/>
          <a:p>
            <a:r>
              <a:rPr lang="ru-RU" sz="2400" b="1" dirty="0"/>
              <a:t>Внести следующие изменения в СанПиН 2.4.4.2599-10:</a:t>
            </a:r>
          </a:p>
          <a:p>
            <a:pPr marL="0" indent="0">
              <a:buNone/>
            </a:pPr>
            <a:r>
              <a:rPr lang="ru-RU" sz="2400" b="1" dirty="0"/>
              <a:t>Пункт 1.6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изложить в редакции: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"Деятельность оздоровительных учреждений осуществляется при условии соответствия их требованиям настоящих санитарных правил, а также при наличии санитарно-эпидемиологического заключения о соответствии деятельности, осуществляемой организацией отдыха детей и их оздоровления, санитарно-эпидемиологическим </a:t>
            </a:r>
            <a:r>
              <a:rPr lang="ru-RU" sz="2400" dirty="0"/>
              <a:t>требованиям".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29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Предоставляемая лагерем услуга должна соответствовать следующим принятым стандартам: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Национальный </a:t>
            </a:r>
            <a:r>
              <a:rPr lang="ru-RU" sz="2400" b="1" dirty="0"/>
              <a:t>стандарт РФ ГОСТ Р 52887-2007</a:t>
            </a:r>
          </a:p>
          <a:p>
            <a:r>
              <a:rPr lang="ru-RU" sz="2400" b="1" dirty="0" smtClean="0"/>
              <a:t>«</a:t>
            </a:r>
            <a:r>
              <a:rPr lang="ru-RU" sz="2400" b="1" dirty="0"/>
              <a:t>Услуги детям в учреждениях отдыха и оздоровления»  (утвержден и введен в действие приказом Федерального агентства по техническому регулированию  и метрологии от 27 декабря 2007 г. № 565-ст);</a:t>
            </a:r>
          </a:p>
          <a:p>
            <a:r>
              <a:rPr lang="ru-RU" sz="2400" b="1" dirty="0" smtClean="0"/>
              <a:t>Межгосударственный </a:t>
            </a:r>
            <a:r>
              <a:rPr lang="ru-RU" sz="2400" b="1" dirty="0"/>
              <a:t>стандарт ГОСТ 32611-2014 «Туристские услуги. Требования по обеспечению безопасности туристов» (введен в действие для добровольного применения с 01.01.2016 Приказом </a:t>
            </a:r>
            <a:r>
              <a:rPr lang="ru-RU" sz="2400" b="1" dirty="0" err="1"/>
              <a:t>Росстандарта</a:t>
            </a:r>
            <a:r>
              <a:rPr lang="ru-RU" sz="2400" b="1" dirty="0"/>
              <a:t> от 26.03.2014 № 228-ст).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2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базовая документация: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0749"/>
            <a:ext cx="8596668" cy="45306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положение </a:t>
            </a:r>
            <a:r>
              <a:rPr lang="ru-RU" sz="2400" dirty="0"/>
              <a:t>о лагере и (или) устав лагеря;</a:t>
            </a:r>
          </a:p>
          <a:p>
            <a:r>
              <a:rPr lang="ru-RU" sz="2400" dirty="0" smtClean="0"/>
              <a:t>свидетельство </a:t>
            </a:r>
            <a:r>
              <a:rPr lang="ru-RU" sz="2400" dirty="0"/>
              <a:t>о государственной регистрации;</a:t>
            </a:r>
          </a:p>
          <a:p>
            <a:r>
              <a:rPr lang="ru-RU" sz="2400" dirty="0" smtClean="0"/>
              <a:t>организационно-штатная </a:t>
            </a:r>
            <a:r>
              <a:rPr lang="ru-RU" sz="2400" dirty="0"/>
              <a:t>структура лагеря;</a:t>
            </a:r>
          </a:p>
          <a:p>
            <a:r>
              <a:rPr lang="ru-RU" sz="2400" dirty="0" smtClean="0"/>
              <a:t>организационные </a:t>
            </a:r>
            <a:r>
              <a:rPr lang="ru-RU" sz="2400" dirty="0"/>
              <a:t>документы деятельности лагеря (руководства, правила, методики, инструкции, в том числе по обеспечению безопасности жизнедеятельности детей в период пребывания в лагере и в случаях чрезвычайных ситуаций и аномальных природных явлений), заверенные в установленном </a:t>
            </a:r>
            <a:r>
              <a:rPr lang="ru-RU" sz="2400" dirty="0" smtClean="0"/>
              <a:t>порядке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6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644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13791"/>
            <a:ext cx="8596668" cy="502757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программа </a:t>
            </a:r>
            <a:r>
              <a:rPr lang="ru-RU" sz="2000" b="1" dirty="0">
                <a:solidFill>
                  <a:schemeClr val="tx1"/>
                </a:solidFill>
              </a:rPr>
              <a:t>деятельности и организации самоуправления смен лагеря;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тематические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программы по работе с детьми, обеспечивающие духовно-нравственное и гражданско-патриотическое воспитание детей и подростков, формирование здорового образа жизни, развитие разносторонних способностей и интересов детей в различных видах деятельности;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программы </a:t>
            </a:r>
            <a:r>
              <a:rPr lang="ru-RU" sz="2000" b="1" dirty="0">
                <a:solidFill>
                  <a:schemeClr val="tx1"/>
                </a:solidFill>
              </a:rPr>
              <a:t>социальной реабилитации и социализации детей, находящихся в трудной жизненной ситуации, в том числе в социально опасном положении (при наличии);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планы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мероприятий по организации досуга детей;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программы </a:t>
            </a:r>
            <a:r>
              <a:rPr lang="ru-RU" sz="2000" b="1" dirty="0">
                <a:solidFill>
                  <a:schemeClr val="tx1"/>
                </a:solidFill>
              </a:rPr>
              <a:t>кружков художественного, технического, декоративно-прикладного творчества, спортивно-оздоровительных секций;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1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5043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6590"/>
            <a:ext cx="8596668" cy="6003235"/>
          </a:xfrm>
        </p:spPr>
        <p:txBody>
          <a:bodyPr>
            <a:normAutofit fontScale="92500"/>
          </a:bodyPr>
          <a:lstStyle/>
          <a:p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сведения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об укомплектованности лагеря педагогическими кадрами, среднем стаже работы кадрового состава по специальности, уровне квалификации кадрового состава;</a:t>
            </a:r>
          </a:p>
          <a:p>
            <a:r>
              <a:rPr lang="ru-RU" sz="2200" b="1" dirty="0" smtClean="0"/>
              <a:t>сведения </a:t>
            </a:r>
            <a:r>
              <a:rPr lang="ru-RU" sz="2200" b="1" dirty="0"/>
              <a:t>о проведении мероприятий по страхованию детей на период летнего отдыха (при наличии);</a:t>
            </a:r>
          </a:p>
          <a:p>
            <a:r>
              <a:rPr lang="ru-RU" sz="2200" b="1" dirty="0" smtClean="0">
                <a:solidFill>
                  <a:srgbClr val="0070C0"/>
                </a:solidFill>
              </a:rPr>
              <a:t>сведения </a:t>
            </a:r>
            <a:r>
              <a:rPr lang="ru-RU" sz="2200" b="1" dirty="0">
                <a:solidFill>
                  <a:srgbClr val="0070C0"/>
                </a:solidFill>
              </a:rPr>
              <a:t>о наличии условий для обеспечения безопасности жизни и здоровья детей, в том числе об организация психолого-педагогического сопровождения, наличии охраны или службы безопасности, спасательных постов в местах купания детей и другое;</a:t>
            </a:r>
          </a:p>
          <a:p>
            <a:r>
              <a:rPr lang="ru-RU" sz="2200" b="1" dirty="0" smtClean="0"/>
              <a:t>сведения </a:t>
            </a:r>
            <a:r>
              <a:rPr lang="ru-RU" sz="2200" b="1" dirty="0"/>
              <a:t>органа санитарно-эпидемиологического надзора районных ТО о своевременности подготовки лагеря к оздоровительному сезону;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лицензия </a:t>
            </a:r>
            <a:r>
              <a:rPr lang="ru-RU" sz="2200" b="1" dirty="0">
                <a:solidFill>
                  <a:srgbClr val="7030A0"/>
                </a:solidFill>
              </a:rPr>
              <a:t>на право осуществления медицинской деятельности или договор с соответствующей медицинской организацией об оказании медицинских услуг;</a:t>
            </a:r>
          </a:p>
          <a:p>
            <a:r>
              <a:rPr lang="ru-RU" sz="2200" b="1" dirty="0" smtClean="0"/>
              <a:t>медицинская </a:t>
            </a:r>
            <a:r>
              <a:rPr lang="ru-RU" sz="2200" b="1" dirty="0"/>
              <a:t>документация (журналы, карты и т.д.);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5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76471"/>
            <a:ext cx="9003379" cy="586408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	</a:t>
            </a:r>
            <a:r>
              <a:rPr lang="ru-RU" sz="2200" b="1" dirty="0">
                <a:solidFill>
                  <a:schemeClr val="tx1"/>
                </a:solidFill>
              </a:rPr>
              <a:t>при наличии в лагере водоема или бассейна разрешение государственной инспекции маломерных судов на использование пляжных территорий (бассейнов) – актуально для некоторых регионов;</a:t>
            </a:r>
          </a:p>
          <a:p>
            <a:r>
              <a:rPr lang="ru-RU" sz="2200" b="1" dirty="0" smtClean="0">
                <a:solidFill>
                  <a:srgbClr val="0070C0"/>
                </a:solidFill>
              </a:rPr>
              <a:t>свидетельства </a:t>
            </a:r>
            <a:r>
              <a:rPr lang="ru-RU" sz="2200" b="1" dirty="0">
                <a:solidFill>
                  <a:srgbClr val="0070C0"/>
                </a:solidFill>
              </a:rPr>
              <a:t>о допуске к работе инструкторов по плаванию и (или) спасателей на воде (при наличии открытых водоемов или бассейнов);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приказы</a:t>
            </a:r>
            <a:r>
              <a:rPr lang="ru-RU" sz="2200" b="1" dirty="0">
                <a:solidFill>
                  <a:schemeClr val="tx1"/>
                </a:solidFill>
              </a:rPr>
              <a:t>: по кадрам, в том числе о назначении руководителя лагеря (смены лагеря), о мерах противопожарной безопасности, об охране жизни и здоровья детей, об организации купания детей, о назначении ответственных лиц за безопасную эксплуатацию электроустановок, </a:t>
            </a:r>
            <a:r>
              <a:rPr lang="ru-RU" sz="2200" b="1" dirty="0" err="1">
                <a:solidFill>
                  <a:schemeClr val="tx1"/>
                </a:solidFill>
              </a:rPr>
              <a:t>теплопотребляющих</a:t>
            </a:r>
            <a:r>
              <a:rPr lang="ru-RU" sz="2200" b="1" dirty="0">
                <a:solidFill>
                  <a:schemeClr val="tx1"/>
                </a:solidFill>
              </a:rPr>
              <a:t> установок, газового хозяйства, объектов </a:t>
            </a:r>
            <a:r>
              <a:rPr lang="ru-RU" sz="2200" b="1" dirty="0" err="1">
                <a:solidFill>
                  <a:schemeClr val="tx1"/>
                </a:solidFill>
              </a:rPr>
              <a:t>Ростехнадзора</a:t>
            </a:r>
            <a:r>
              <a:rPr lang="ru-RU" sz="2200" b="1" dirty="0">
                <a:solidFill>
                  <a:schemeClr val="tx1"/>
                </a:solidFill>
              </a:rPr>
              <a:t> (при наличии объектов), об организации выставок детского творчества, проведении спортивных и туристических мероприятий и т.д.;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акты</a:t>
            </a:r>
            <a:r>
              <a:rPr lang="ru-RU" sz="2200" b="1" dirty="0">
                <a:solidFill>
                  <a:srgbClr val="7030A0"/>
                </a:solidFill>
              </a:rPr>
              <a:t>: на испытание электроустановок, механизмов, электрических плит, котлов, </a:t>
            </a:r>
            <a:r>
              <a:rPr lang="ru-RU" sz="2200" b="1" dirty="0" err="1">
                <a:solidFill>
                  <a:srgbClr val="7030A0"/>
                </a:solidFill>
              </a:rPr>
              <a:t>газоустановок</a:t>
            </a:r>
            <a:r>
              <a:rPr lang="ru-RU" sz="2200" b="1" dirty="0">
                <a:solidFill>
                  <a:srgbClr val="7030A0"/>
                </a:solidFill>
              </a:rPr>
              <a:t> и т.д., об исправном состоянии обслуживающего транспорта, наличие инструкций на все виды работ и эксплуатации оборудования;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8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205</TotalTime>
  <Words>558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Аспект</vt:lpstr>
      <vt:lpstr>Презентация PowerPoint</vt:lpstr>
      <vt:lpstr>Презентация PowerPoint</vt:lpstr>
      <vt:lpstr>Презентация PowerPoint</vt:lpstr>
      <vt:lpstr>Постановление Главного государственного санитарного врача РФ от 22.03.2017 N 38 "О внесении изменений в СанПиН 2.4.4.2599-10, СанПиН 2.4.4.3155-13, СанПиН 2.4.4.3048-13, СанПиН 2.4.2.2842-11" </vt:lpstr>
      <vt:lpstr>Предоставляемая лагерем услуга должна соответствовать следующим принятым стандартам:</vt:lpstr>
      <vt:lpstr>базовая документация: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Полянскакя</cp:lastModifiedBy>
  <cp:revision>25</cp:revision>
  <dcterms:created xsi:type="dcterms:W3CDTF">2017-04-17T13:18:16Z</dcterms:created>
  <dcterms:modified xsi:type="dcterms:W3CDTF">2017-06-08T09:25:52Z</dcterms:modified>
</cp:coreProperties>
</file>